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3972" r:id="rId4"/>
    <p:sldMasterId id="2147483976" r:id="rId5"/>
    <p:sldMasterId id="2147484145" r:id="rId6"/>
    <p:sldMasterId id="2147484152" r:id="rId7"/>
  </p:sldMasterIdLst>
  <p:notesMasterIdLst>
    <p:notesMasterId r:id="rId29"/>
  </p:notesMasterIdLst>
  <p:handoutMasterIdLst>
    <p:handoutMasterId r:id="rId30"/>
  </p:handoutMasterIdLst>
  <p:sldIdLst>
    <p:sldId id="608" r:id="rId8"/>
    <p:sldId id="656" r:id="rId9"/>
    <p:sldId id="659" r:id="rId10"/>
    <p:sldId id="664" r:id="rId11"/>
    <p:sldId id="586" r:id="rId12"/>
    <p:sldId id="642" r:id="rId13"/>
    <p:sldId id="654" r:id="rId14"/>
    <p:sldId id="653" r:id="rId15"/>
    <p:sldId id="613" r:id="rId16"/>
    <p:sldId id="645" r:id="rId17"/>
    <p:sldId id="561" r:id="rId18"/>
    <p:sldId id="646" r:id="rId19"/>
    <p:sldId id="660" r:id="rId20"/>
    <p:sldId id="662" r:id="rId21"/>
    <p:sldId id="663" r:id="rId22"/>
    <p:sldId id="661" r:id="rId23"/>
    <p:sldId id="609" r:id="rId24"/>
    <p:sldId id="657" r:id="rId25"/>
    <p:sldId id="665" r:id="rId26"/>
    <p:sldId id="578" r:id="rId27"/>
    <p:sldId id="579" r:id="rId28"/>
  </p:sldIdLst>
  <p:sldSz cx="9144000" cy="6858000" type="screen4x3"/>
  <p:notesSz cx="7315200" cy="96012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68" userDrawn="1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DE"/>
    <a:srgbClr val="D2D2D0"/>
    <a:srgbClr val="D8252E"/>
    <a:srgbClr val="045283"/>
    <a:srgbClr val="FFFF3E"/>
    <a:srgbClr val="EE953F"/>
    <a:srgbClr val="645416"/>
    <a:srgbClr val="1A1E27"/>
    <a:srgbClr val="FFE8B9"/>
    <a:srgbClr val="F6D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74016" autoAdjust="0"/>
  </p:normalViewPr>
  <p:slideViewPr>
    <p:cSldViewPr showGuides="1">
      <p:cViewPr varScale="1">
        <p:scale>
          <a:sx n="59" d="100"/>
          <a:sy n="59" d="100"/>
        </p:scale>
        <p:origin x="1038" y="48"/>
      </p:cViewPr>
      <p:guideLst>
        <p:guide orient="horz" pos="768"/>
        <p:guide pos="3552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2790" y="1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8D436DD-C0C6-495A-9767-22E12FA38400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202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8DDCAF82-5654-4FCE-BA8C-5338BADF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4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4050" y="481013"/>
            <a:ext cx="3243263" cy="243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3069236"/>
            <a:ext cx="6502400" cy="5811504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249"/>
            <a:ext cx="3169920" cy="480307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9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8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77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46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3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7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74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8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09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12 Core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600" b="0" baseline="0" dirty="0" smtClean="0"/>
              <a:t>Remember: recruiting isn’t the exclusive responsibility of the council commissioner. In fact, as already discussed, a council commissioner’s role in recruiting is limited. But it’s essential that a council commissioner understand the key elements of recruiting and to ensure that others involved understand – and apply – them, too.</a:t>
            </a:r>
            <a:br>
              <a:rPr lang="en-US" sz="1600" b="0" baseline="0" dirty="0" smtClean="0"/>
            </a:br>
            <a:endParaRPr lang="en-US" sz="1600" b="0" dirty="0" smtClean="0"/>
          </a:p>
          <a:p>
            <a:r>
              <a:rPr lang="en-US" sz="1600" b="0" dirty="0" smtClean="0"/>
              <a:t>There</a:t>
            </a:r>
            <a:r>
              <a:rPr lang="en-US" sz="1600" b="0" baseline="0" dirty="0" smtClean="0"/>
              <a:t> are seven keys to recruiting volunteers;</a:t>
            </a:r>
            <a:br>
              <a:rPr lang="en-US" sz="1600" b="0" baseline="0" dirty="0" smtClean="0"/>
            </a:br>
            <a:endParaRPr lang="en-US" sz="1600" b="0" dirty="0" smtClean="0"/>
          </a:p>
          <a:p>
            <a:pPr marL="241653" indent="-241653">
              <a:buFont typeface="+mj-lt"/>
              <a:buAutoNum type="arabicPeriod"/>
            </a:pPr>
            <a:r>
              <a:rPr lang="en-US" sz="1600" b="1" dirty="0" smtClean="0"/>
              <a:t>RECRUIT</a:t>
            </a:r>
            <a:r>
              <a:rPr lang="en-US" sz="1600" b="1" baseline="0" dirty="0" smtClean="0"/>
              <a:t> </a:t>
            </a:r>
            <a:r>
              <a:rPr lang="en-US" sz="1600" b="1" dirty="0" smtClean="0"/>
              <a:t>the volunteers you need:</a:t>
            </a:r>
          </a:p>
          <a:p>
            <a:pPr lvl="1"/>
            <a:r>
              <a:rPr lang="en-US" sz="1600" dirty="0" smtClean="0"/>
              <a:t>- get everyone involved</a:t>
            </a:r>
          </a:p>
          <a:p>
            <a:pPr lvl="1"/>
            <a:r>
              <a:rPr lang="en-US" sz="1600" dirty="0" smtClean="0"/>
              <a:t>- know the job – find the man or woman to fill it,</a:t>
            </a:r>
          </a:p>
          <a:p>
            <a:pPr lvl="1"/>
            <a:r>
              <a:rPr lang="en-US" sz="1600" dirty="0" smtClean="0"/>
              <a:t>- get a short term commitment initially which may lead to long term</a:t>
            </a:r>
          </a:p>
          <a:p>
            <a:pPr lvl="1"/>
            <a:r>
              <a:rPr lang="en-US" sz="1600" dirty="0" smtClean="0"/>
              <a:t>  involvement.</a:t>
            </a:r>
          </a:p>
          <a:p>
            <a:endParaRPr lang="en-US" sz="1600" dirty="0" smtClean="0"/>
          </a:p>
          <a:p>
            <a:pPr marL="241653" indent="-241653">
              <a:buFont typeface="+mj-lt"/>
              <a:buAutoNum type="arabicPeriod" startAt="2"/>
            </a:pPr>
            <a:r>
              <a:rPr lang="en-US" sz="1600" b="1" dirty="0" smtClean="0"/>
              <a:t>RETAIN the volunteers you have:</a:t>
            </a:r>
          </a:p>
          <a:p>
            <a:pPr lvl="1"/>
            <a:r>
              <a:rPr lang="en-US" sz="1600" dirty="0" smtClean="0"/>
              <a:t>- with appealing, active programs,</a:t>
            </a:r>
          </a:p>
          <a:p>
            <a:pPr lvl="1"/>
            <a:r>
              <a:rPr lang="en-US" sz="1600" dirty="0" smtClean="0"/>
              <a:t>- with lots of fun and involvement</a:t>
            </a:r>
          </a:p>
          <a:p>
            <a:pPr lvl="1">
              <a:buFontTx/>
              <a:buChar char="-"/>
            </a:pPr>
            <a:r>
              <a:rPr lang="en-US" sz="1600" dirty="0" smtClean="0"/>
              <a:t> with volunteer satisfaction</a:t>
            </a:r>
          </a:p>
          <a:p>
            <a:pPr lvl="1">
              <a:buFontTx/>
              <a:buChar char="-"/>
            </a:pPr>
            <a:r>
              <a:rPr lang="en-US" sz="1600" baseline="0" dirty="0" smtClean="0"/>
              <a:t> remember that recognition is a key element of retention.</a:t>
            </a:r>
            <a:endParaRPr lang="en-US" sz="1600" dirty="0" smtClean="0"/>
          </a:p>
          <a:p>
            <a:pPr>
              <a:buFontTx/>
              <a:buChar char="-"/>
            </a:pPr>
            <a:endParaRPr lang="en-US" sz="1600" dirty="0" smtClean="0"/>
          </a:p>
          <a:p>
            <a:pPr marL="241653" indent="-241653">
              <a:buFont typeface="+mj-lt"/>
              <a:buAutoNum type="arabicPeriod" startAt="3"/>
            </a:pPr>
            <a:r>
              <a:rPr lang="en-US" sz="1600" b="1" dirty="0" smtClean="0"/>
              <a:t>RECLAIM</a:t>
            </a:r>
            <a:r>
              <a:rPr lang="en-US" sz="1600" b="1" baseline="0" dirty="0" smtClean="0"/>
              <a:t> </a:t>
            </a:r>
            <a:r>
              <a:rPr lang="en-US" sz="1600" b="1" dirty="0" smtClean="0"/>
              <a:t>volunteers who leave Scouting:</a:t>
            </a:r>
          </a:p>
          <a:p>
            <a:pPr lvl="1"/>
            <a:r>
              <a:rPr lang="en-US" sz="1600" dirty="0" smtClean="0"/>
              <a:t>- by finding out and correcting the causes for leaving,</a:t>
            </a:r>
          </a:p>
          <a:p>
            <a:pPr lvl="1"/>
            <a:r>
              <a:rPr lang="en-US" sz="1600" dirty="0" smtClean="0"/>
              <a:t>- by effective follow up on the transfer system,</a:t>
            </a:r>
          </a:p>
          <a:p>
            <a:pPr lvl="1">
              <a:buFontTx/>
              <a:buChar char="-"/>
            </a:pPr>
            <a:r>
              <a:rPr lang="en-US" sz="1600" dirty="0" smtClean="0"/>
              <a:t> by reclaiming volunteers personally.</a:t>
            </a:r>
          </a:p>
          <a:p>
            <a:pPr>
              <a:buFontTx/>
              <a:buChar char="-"/>
            </a:pPr>
            <a:endParaRPr lang="en-US" sz="1600" dirty="0" smtClean="0"/>
          </a:p>
          <a:p>
            <a:pPr marL="241653" indent="-241653">
              <a:buFont typeface="+mj-lt"/>
              <a:buAutoNum type="arabicPeriod" startAt="4"/>
            </a:pPr>
            <a:r>
              <a:rPr lang="en-US" sz="1600" b="1" dirty="0" smtClean="0"/>
              <a:t>REFER the volunteers who move:</a:t>
            </a:r>
          </a:p>
          <a:p>
            <a:pPr lvl="1">
              <a:buFontTx/>
              <a:buChar char="-"/>
            </a:pPr>
            <a:r>
              <a:rPr lang="en-US" sz="1600" dirty="0" smtClean="0"/>
              <a:t> through friends – pass their names along to the proper person to     </a:t>
            </a:r>
          </a:p>
          <a:p>
            <a:pPr lvl="1">
              <a:buFontTx/>
              <a:buNone/>
            </a:pPr>
            <a:r>
              <a:rPr lang="en-US" sz="1600" dirty="0" smtClean="0"/>
              <a:t>  follow up,</a:t>
            </a:r>
          </a:p>
          <a:p>
            <a:pPr lvl="1"/>
            <a:r>
              <a:rPr lang="en-US" sz="1600" dirty="0" smtClean="0"/>
              <a:t>- by looking wide – keeping your eyes/ears open and advising your  </a:t>
            </a:r>
          </a:p>
          <a:p>
            <a:pPr lvl="1"/>
            <a:r>
              <a:rPr lang="en-US" sz="1600" dirty="0" smtClean="0"/>
              <a:t>  local Scout office</a:t>
            </a:r>
          </a:p>
          <a:p>
            <a:pPr marL="0" indent="0">
              <a:buFont typeface="+mj-lt"/>
              <a:buNone/>
            </a:pPr>
            <a:endParaRPr lang="en-US" sz="1600" b="1" dirty="0" smtClean="0">
              <a:latin typeface="Helvetica" pitchFamily="34" charset="0"/>
              <a:cs typeface="Helvetica" pitchFamily="34" charset="0"/>
            </a:endParaRPr>
          </a:p>
          <a:p>
            <a:pPr marL="241653" indent="-241653">
              <a:buFont typeface="+mj-lt"/>
              <a:buAutoNum type="arabicPeriod" startAt="5"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RECOGNIZE the volunteers you have:</a:t>
            </a:r>
          </a:p>
          <a:p>
            <a:pPr lvl="1"/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- “pat on the back” from a status person for a job well done.</a:t>
            </a:r>
          </a:p>
          <a:p>
            <a:pPr lvl="1"/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- prompt issuance of awards and certificates,</a:t>
            </a:r>
          </a:p>
          <a:p>
            <a:pPr lvl="1">
              <a:buFontTx/>
              <a:buChar char="-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personal face-to-face  contact as often as possible,</a:t>
            </a:r>
          </a:p>
          <a:p>
            <a:pPr>
              <a:buFontTx/>
              <a:buChar char="-"/>
            </a:pPr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pPr marL="241653" indent="-241653">
              <a:buFont typeface="+mj-lt"/>
              <a:buAutoNum type="arabicPeriod" startAt="6"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REFUSE/REJECT</a:t>
            </a:r>
            <a:r>
              <a:rPr lang="en-US" sz="1600" b="1" baseline="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volunteers who are not suitable:</a:t>
            </a:r>
          </a:p>
          <a:p>
            <a:pPr lvl="1"/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- screen all offers of service carefully,</a:t>
            </a:r>
          </a:p>
          <a:p>
            <a:pPr lvl="1">
              <a:buFontTx/>
              <a:buChar char="-"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follow up to appropriate level if a volunteer has to be rejected.</a:t>
            </a:r>
          </a:p>
          <a:p>
            <a:pPr>
              <a:buFontTx/>
              <a:buChar char="-"/>
            </a:pPr>
            <a:endParaRPr lang="en-US" sz="1600" dirty="0" smtClean="0">
              <a:latin typeface="Helvetica" pitchFamily="34" charset="0"/>
              <a:cs typeface="Helvetica" pitchFamily="34" charset="0"/>
            </a:endParaRPr>
          </a:p>
          <a:p>
            <a:pPr marL="241653" indent="-241653">
              <a:buFont typeface="+mj-lt"/>
              <a:buAutoNum type="arabicPeriod" startAt="7"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ROTATE volunteers who need a change:</a:t>
            </a:r>
          </a:p>
          <a:p>
            <a:pPr lvl="1"/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- allow people to follow their own interests,</a:t>
            </a:r>
          </a:p>
          <a:p>
            <a:pPr lvl="1"/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- watch for volunteers who need and could serve better in a more   </a:t>
            </a:r>
          </a:p>
          <a:p>
            <a:pPr lvl="1"/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 challenging job,</a:t>
            </a:r>
          </a:p>
          <a:p>
            <a:pPr lvl="1"/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- be firm in relocating volunteers who would be more effective in other</a:t>
            </a:r>
          </a:p>
          <a:p>
            <a:pPr lvl="1"/>
            <a:r>
              <a:rPr lang="en-US" sz="1600" baseline="0" dirty="0" smtClean="0"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positions.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7468">
              <a:defRPr/>
            </a:pPr>
            <a:r>
              <a:rPr lang="en-US" sz="4000" dirty="0" smtClean="0"/>
              <a:t>Referring</a:t>
            </a:r>
            <a:r>
              <a:rPr lang="en-US" sz="4000" baseline="0" dirty="0" smtClean="0"/>
              <a:t> to a story on urban scouting…    </a:t>
            </a:r>
          </a:p>
          <a:p>
            <a:pPr defTabSz="957468">
              <a:defRPr/>
            </a:pPr>
            <a:r>
              <a:rPr lang="en-US" sz="4000" baseline="0" dirty="0" smtClean="0"/>
              <a:t>He went on to say… I can tell you from my experience that the journey is not only exciting, but also extremely rewarding.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34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2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7468">
              <a:defRPr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7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6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3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4050" y="481013"/>
            <a:ext cx="3243263" cy="243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9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1/20/2015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20574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6" y="503238"/>
            <a:ext cx="1735224" cy="18288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1/20/2015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1/20/2015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1/20/2015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83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1/20/2015</a:t>
            </a:fld>
            <a:endParaRPr lang="en-US"/>
          </a:p>
        </p:txBody>
      </p:sp>
      <p:pic>
        <p:nvPicPr>
          <p:cNvPr id="7" name="Picture 6" descr="ActionFolio_blue.png"/>
          <p:cNvPicPr>
            <a:picLocks noChangeAspect="1"/>
          </p:cNvPicPr>
          <p:nvPr userDrawn="1"/>
        </p:nvPicPr>
        <p:blipFill>
          <a:blip r:embed="rId2" cstate="print"/>
          <a:srcRect l="83333" r="-1333"/>
          <a:stretch>
            <a:fillRect/>
          </a:stretch>
        </p:blipFill>
        <p:spPr>
          <a:xfrm>
            <a:off x="-27708" y="5562600"/>
            <a:ext cx="2286000" cy="1489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tatineryFoli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0"/>
            <a:ext cx="208915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408176" y="0"/>
            <a:ext cx="6278624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C9121-6021-42F3-9796-22D1DEAD90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895A6F1-75D6-4864-905E-EDA1526DDABE}" type="datetime1">
              <a:rPr lang="en-US" smtClean="0"/>
              <a:pPr/>
              <a:t>1/20/2015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7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1481B88F-FA56-43D8-81ED-34726747F236}" type="slidenum">
              <a:rPr lang="en-US" smtClean="0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1/20/2015</a:t>
            </a:fld>
            <a:endParaRPr lang="en-US"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573"/>
          <a:stretch/>
        </p:blipFill>
        <p:spPr>
          <a:xfrm>
            <a:off x="-47622" y="4883870"/>
            <a:ext cx="2133600" cy="19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6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4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1/20/2015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1/20/2015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1/20/2015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1/20/2015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1/20/2015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554379C-3EBE-45AB-A3F3-A18EA0E5F2F9}" type="datetime1">
              <a:rPr lang="en-US" smtClean="0">
                <a:cs typeface="+mn-cs"/>
              </a:rPr>
              <a:pPr defTabSz="457200"/>
              <a:t>1/20/2015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41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1/20/2015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4151" r:id="rId2"/>
    <p:sldLayoutId id="2147484154" r:id="rId3"/>
    <p:sldLayoutId id="214748415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1/20/2015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1/20/2015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" y="38736"/>
            <a:ext cx="201665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14175"/>
          <a:stretch/>
        </p:blipFill>
        <p:spPr>
          <a:xfrm>
            <a:off x="448044" y="1295399"/>
            <a:ext cx="8247911" cy="304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7244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E8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anose="02060603050405020104" pitchFamily="18" charset="0"/>
              </a:rPr>
              <a:t>January 20, 2014</a:t>
            </a:r>
            <a:endParaRPr lang="en-US" sz="3200" b="1" dirty="0">
              <a:solidFill>
                <a:srgbClr val="FFE8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anose="020606030504050201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22625" y="923618"/>
            <a:ext cx="4832350" cy="1272808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 </a:t>
            </a:r>
            <a:r>
              <a:rPr lang="en-US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Guyasuta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7600" y="228803"/>
            <a:ext cx="660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Commissioner Conference</a:t>
            </a:r>
            <a:endParaRPr lang="en-US" sz="4800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4"/>
          <a:stretch/>
        </p:blipFill>
        <p:spPr>
          <a:xfrm>
            <a:off x="137713" y="4710994"/>
            <a:ext cx="1812605" cy="1828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180" y="2492008"/>
            <a:ext cx="1718501" cy="17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77" y="2057400"/>
            <a:ext cx="2898035" cy="40835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70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877813"/>
            <a:ext cx="5078824" cy="5105400"/>
          </a:xfrm>
          <a:prstGeom prst="rect">
            <a:avLst/>
          </a:prstGeom>
        </p:spPr>
      </p:pic>
      <p:sp>
        <p:nvSpPr>
          <p:cNvPr id="11267" name="Title 8"/>
          <p:cNvSpPr>
            <a:spLocks noGrp="1"/>
          </p:cNvSpPr>
          <p:nvPr>
            <p:ph type="title"/>
          </p:nvPr>
        </p:nvSpPr>
        <p:spPr>
          <a:xfrm rot="16200000">
            <a:off x="-2097397" y="3280011"/>
            <a:ext cx="6278624" cy="147422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COMMISSIONER</a:t>
            </a: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/>
            </a:r>
            <a:b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</a:br>
            <a:r>
              <a:rPr lang="en-US" sz="2800" dirty="0" smtClean="0">
                <a:solidFill>
                  <a:srgbClr val="FF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General Updates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331C9-5FC4-42B5-A6C3-F09C45E02CF1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65907"/>
            <a:ext cx="6965950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Journey to Excellence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21" y="1828800"/>
            <a:ext cx="4064557" cy="38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UVTS 2014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1981200"/>
            <a:ext cx="6529387" cy="30480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110	</a:t>
            </a:r>
            <a:r>
              <a:rPr lang="en-US" b="0" dirty="0">
                <a:latin typeface="Helvetica" pitchFamily="-105" charset="0"/>
              </a:rPr>
              <a:t>Commissioners entered </a:t>
            </a:r>
            <a:r>
              <a:rPr lang="en-US" b="0" dirty="0" smtClean="0">
                <a:latin typeface="Helvetica" pitchFamily="-105" charset="0"/>
              </a:rPr>
              <a:t>visits</a:t>
            </a:r>
            <a:endParaRPr lang="en-US" b="0" dirty="0">
              <a:latin typeface="Helvetica" pitchFamily="-105" charset="0"/>
            </a:endParaRP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57 	</a:t>
            </a:r>
            <a:r>
              <a:rPr lang="en-US" b="0" dirty="0" smtClean="0">
                <a:latin typeface="Helvetica" pitchFamily="-105" charset="0"/>
              </a:rPr>
              <a:t>Commissioners </a:t>
            </a:r>
            <a:r>
              <a:rPr lang="en-US" b="0" dirty="0">
                <a:latin typeface="Helvetica" pitchFamily="-105" charset="0"/>
              </a:rPr>
              <a:t>entered 5 visits or less</a:t>
            </a: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17	</a:t>
            </a:r>
            <a:r>
              <a:rPr lang="en-US" sz="2800" b="0" dirty="0" smtClean="0">
                <a:latin typeface="Helvetica" pitchFamily="-105" charset="0"/>
              </a:rPr>
              <a:t>	</a:t>
            </a:r>
            <a:r>
              <a:rPr lang="en-US" b="0" dirty="0" smtClean="0">
                <a:latin typeface="Helvetica" pitchFamily="-105" charset="0"/>
              </a:rPr>
              <a:t>Commissioners </a:t>
            </a:r>
            <a:r>
              <a:rPr lang="en-US" b="0" dirty="0">
                <a:latin typeface="Helvetica" pitchFamily="-105" charset="0"/>
              </a:rPr>
              <a:t>were DC’s</a:t>
            </a:r>
          </a:p>
          <a:p>
            <a:pPr marL="0" indent="0">
              <a:buNone/>
            </a:pPr>
            <a:endParaRPr lang="en-US" sz="3200" b="0" dirty="0">
              <a:latin typeface="Helvetica" pitchFamily="-105" charset="0"/>
            </a:endParaRP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1621	Total visits</a:t>
            </a: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633	Visits were entered by DC’s (39</a:t>
            </a:r>
            <a:r>
              <a:rPr lang="en-US" sz="2800" b="0" dirty="0" smtClean="0">
                <a:latin typeface="Helvetica" pitchFamily="-105" charset="0"/>
              </a:rPr>
              <a:t>%)</a:t>
            </a:r>
            <a:endParaRPr lang="en-US" sz="3200" b="0" dirty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38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UVTS 2014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1981200"/>
            <a:ext cx="6529387" cy="452755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 smtClean="0">
                <a:latin typeface="Helvetica" pitchFamily="-105" charset="0"/>
              </a:rPr>
              <a:t>304</a:t>
            </a:r>
            <a:r>
              <a:rPr lang="en-US" sz="2800" b="0" dirty="0">
                <a:latin typeface="Helvetica" pitchFamily="-105" charset="0"/>
              </a:rPr>
              <a:t>	</a:t>
            </a:r>
            <a:r>
              <a:rPr lang="en-US" sz="2800" b="0" dirty="0" smtClean="0">
                <a:latin typeface="Helvetica" pitchFamily="-105" charset="0"/>
              </a:rPr>
              <a:t>Leader </a:t>
            </a:r>
            <a:r>
              <a:rPr lang="en-US" sz="2800" b="0" dirty="0">
                <a:latin typeface="Helvetica" pitchFamily="-105" charset="0"/>
              </a:rPr>
              <a:t>Meetings</a:t>
            </a: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358	</a:t>
            </a:r>
            <a:r>
              <a:rPr lang="en-US" sz="2800" b="0" dirty="0" smtClean="0">
                <a:latin typeface="Helvetica" pitchFamily="-105" charset="0"/>
              </a:rPr>
              <a:t>Unit </a:t>
            </a:r>
            <a:r>
              <a:rPr lang="en-US" sz="2800" b="0" dirty="0">
                <a:latin typeface="Helvetica" pitchFamily="-105" charset="0"/>
              </a:rPr>
              <a:t>Activities</a:t>
            </a: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426	</a:t>
            </a:r>
            <a:r>
              <a:rPr lang="en-US" sz="2800" b="0" dirty="0" smtClean="0">
                <a:latin typeface="Helvetica" pitchFamily="-105" charset="0"/>
              </a:rPr>
              <a:t>Other</a:t>
            </a:r>
            <a:endParaRPr lang="en-US" sz="2800" b="0" dirty="0">
              <a:latin typeface="Helvetica" pitchFamily="-105" charset="0"/>
            </a:endParaRP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533 	</a:t>
            </a:r>
            <a:r>
              <a:rPr lang="en-US" sz="2800" b="0" dirty="0" smtClean="0">
                <a:latin typeface="Helvetica" pitchFamily="-105" charset="0"/>
              </a:rPr>
              <a:t>Unit </a:t>
            </a:r>
            <a:r>
              <a:rPr lang="en-US" sz="2800" b="0" dirty="0">
                <a:latin typeface="Helvetica" pitchFamily="-105" charset="0"/>
              </a:rPr>
              <a:t>Meetings</a:t>
            </a:r>
          </a:p>
          <a:p>
            <a:pPr marL="0" indent="0">
              <a:buNone/>
            </a:pPr>
            <a:endParaRPr lang="en-US" sz="3200" b="0" dirty="0">
              <a:latin typeface="Helvetica" pitchFamily="-105" charset="0"/>
            </a:endParaRP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27	</a:t>
            </a:r>
            <a:r>
              <a:rPr lang="en-US" sz="2800" b="0" dirty="0" smtClean="0">
                <a:latin typeface="Helvetica" pitchFamily="-105" charset="0"/>
              </a:rPr>
              <a:t>	Venturing </a:t>
            </a:r>
            <a:r>
              <a:rPr lang="en-US" sz="2800" b="0" dirty="0">
                <a:latin typeface="Helvetica" pitchFamily="-105" charset="0"/>
              </a:rPr>
              <a:t>Crews</a:t>
            </a: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697	</a:t>
            </a:r>
            <a:r>
              <a:rPr lang="en-US" sz="2800" b="0" dirty="0" smtClean="0">
                <a:latin typeface="Helvetica" pitchFamily="-105" charset="0"/>
              </a:rPr>
              <a:t>Cub </a:t>
            </a:r>
            <a:r>
              <a:rPr lang="en-US" sz="2800" b="0" dirty="0">
                <a:latin typeface="Helvetica" pitchFamily="-105" charset="0"/>
              </a:rPr>
              <a:t>Scout Packs</a:t>
            </a:r>
          </a:p>
          <a:p>
            <a:pPr marL="0" indent="0">
              <a:buNone/>
            </a:pPr>
            <a:r>
              <a:rPr lang="en-US" sz="2800" b="0" dirty="0">
                <a:latin typeface="Helvetica" pitchFamily="-105" charset="0"/>
              </a:rPr>
              <a:t>897	</a:t>
            </a:r>
            <a:r>
              <a:rPr lang="en-US" sz="2800" b="0" dirty="0" smtClean="0">
                <a:latin typeface="Helvetica" pitchFamily="-105" charset="0"/>
              </a:rPr>
              <a:t>Boy </a:t>
            </a:r>
            <a:r>
              <a:rPr lang="en-US" sz="2800" b="0" dirty="0">
                <a:latin typeface="Helvetica" pitchFamily="-105" charset="0"/>
              </a:rPr>
              <a:t>Scout </a:t>
            </a:r>
            <a:r>
              <a:rPr lang="en-US" sz="2800" b="0" dirty="0" smtClean="0">
                <a:latin typeface="Helvetica" pitchFamily="-105" charset="0"/>
              </a:rPr>
              <a:t>Troops</a:t>
            </a:r>
            <a:endParaRPr lang="en-US" sz="2800" b="0" dirty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UVTS 2014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362200" y="1981200"/>
            <a:ext cx="652938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200" b="0" i="1" dirty="0" smtClean="0">
                <a:latin typeface="Helvetica" pitchFamily="-105" charset="0"/>
              </a:rPr>
              <a:t>Out </a:t>
            </a:r>
            <a:r>
              <a:rPr lang="en-US" sz="3200" b="0" i="1" dirty="0">
                <a:latin typeface="Helvetica" pitchFamily="-105" charset="0"/>
              </a:rPr>
              <a:t>of </a:t>
            </a:r>
            <a:r>
              <a:rPr lang="en-US" sz="3200" b="0" i="1" dirty="0" smtClean="0">
                <a:latin typeface="Helvetica" pitchFamily="-105" charset="0"/>
              </a:rPr>
              <a:t>738 Units…</a:t>
            </a:r>
          </a:p>
          <a:p>
            <a:pPr marL="0" indent="0">
              <a:buNone/>
            </a:pPr>
            <a:endParaRPr lang="en-US" sz="3200" b="0" dirty="0">
              <a:latin typeface="Helvetica" pitchFamily="-105" charset="0"/>
            </a:endParaRPr>
          </a:p>
          <a:p>
            <a:pPr marL="0" indent="0">
              <a:buNone/>
            </a:pPr>
            <a:r>
              <a:rPr lang="en-US" sz="3200" b="0" dirty="0" smtClean="0">
                <a:latin typeface="Helvetica" pitchFamily="-105" charset="0"/>
              </a:rPr>
              <a:t>349 received at least one visit </a:t>
            </a:r>
          </a:p>
          <a:p>
            <a:pPr marL="0" indent="0" algn="ctr">
              <a:buNone/>
            </a:pPr>
            <a:r>
              <a:rPr lang="en-US" sz="2800" b="0" dirty="0" smtClean="0">
                <a:latin typeface="Helvetica" pitchFamily="-105" charset="0"/>
              </a:rPr>
              <a:t>(47%)</a:t>
            </a:r>
          </a:p>
          <a:p>
            <a:pPr marL="0" indent="0">
              <a:buNone/>
            </a:pPr>
            <a:endParaRPr lang="en-US" sz="3200" b="0" dirty="0">
              <a:latin typeface="Helvetica" pitchFamily="-105" charset="0"/>
            </a:endParaRPr>
          </a:p>
          <a:p>
            <a:pPr marL="0" indent="0">
              <a:buNone/>
            </a:pPr>
            <a:r>
              <a:rPr lang="en-US" sz="3200" b="0" dirty="0" smtClean="0">
                <a:latin typeface="Helvetica" pitchFamily="-105" charset="0"/>
              </a:rPr>
              <a:t>103 	met </a:t>
            </a:r>
            <a:r>
              <a:rPr lang="en-US" sz="3200" b="0" dirty="0">
                <a:latin typeface="Helvetica" pitchFamily="-105" charset="0"/>
              </a:rPr>
              <a:t>JTE standard </a:t>
            </a:r>
            <a:r>
              <a:rPr lang="en-US" sz="3200" b="0" dirty="0" smtClean="0">
                <a:latin typeface="Helvetica" pitchFamily="-105" charset="0"/>
              </a:rPr>
              <a:t>6+ visits</a:t>
            </a:r>
          </a:p>
          <a:p>
            <a:pPr marL="0" indent="0" algn="ctr">
              <a:buNone/>
            </a:pPr>
            <a:r>
              <a:rPr lang="en-US" sz="2800" b="0" dirty="0" smtClean="0">
                <a:latin typeface="Helvetica" pitchFamily="-105" charset="0"/>
              </a:rPr>
              <a:t>(14</a:t>
            </a:r>
            <a:r>
              <a:rPr lang="en-US" sz="2800" b="0" dirty="0">
                <a:latin typeface="Helvetica" pitchFamily="-105" charset="0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22024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265907"/>
            <a:ext cx="6202362" cy="1143000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#1 </a:t>
            </a:r>
            <a:r>
              <a:rPr lang="en-US" sz="4000" b="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Proirity</a:t>
            </a:r>
            <a:endParaRPr lang="en-US" sz="4000" b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2628900" y="2091928"/>
            <a:ext cx="6019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3600" b="0" dirty="0">
                <a:latin typeface="Helvetica" pitchFamily="-105" charset="0"/>
              </a:rPr>
              <a:t>87 </a:t>
            </a:r>
            <a:r>
              <a:rPr lang="en-US" sz="3600" b="0" dirty="0" smtClean="0">
                <a:latin typeface="Helvetica" pitchFamily="-105" charset="0"/>
              </a:rPr>
              <a:t>	Goal</a:t>
            </a:r>
          </a:p>
          <a:p>
            <a:pPr marL="0" indent="0">
              <a:buNone/>
            </a:pPr>
            <a:r>
              <a:rPr lang="en-US" sz="3600" b="0" dirty="0" smtClean="0">
                <a:latin typeface="Helvetica" pitchFamily="-105" charset="0"/>
              </a:rPr>
              <a:t>32	Actual</a:t>
            </a:r>
          </a:p>
          <a:p>
            <a:pPr marL="0" indent="0">
              <a:buNone/>
            </a:pPr>
            <a:endParaRPr lang="en-US" sz="3200" b="0" dirty="0">
              <a:latin typeface="Helvetica" pitchFamily="-105" charset="0"/>
            </a:endParaRPr>
          </a:p>
          <a:p>
            <a:pPr marL="0" indent="0">
              <a:buNone/>
            </a:pPr>
            <a:r>
              <a:rPr lang="en-US" sz="3200" b="0" dirty="0" smtClean="0">
                <a:latin typeface="Helvetica" pitchFamily="-105" charset="0"/>
              </a:rPr>
              <a:t>205	Year-end Total</a:t>
            </a:r>
          </a:p>
          <a:p>
            <a:pPr marL="0" indent="0">
              <a:buNone/>
            </a:pPr>
            <a:r>
              <a:rPr lang="en-US" sz="3200" b="0" dirty="0" smtClean="0">
                <a:latin typeface="Helvetica" pitchFamily="-105" charset="0"/>
              </a:rPr>
              <a:t>2.82	Ratio – traditional</a:t>
            </a:r>
          </a:p>
          <a:p>
            <a:pPr marL="0" indent="0">
              <a:buNone/>
            </a:pPr>
            <a:r>
              <a:rPr lang="en-US" sz="3200" b="0" dirty="0" smtClean="0">
                <a:latin typeface="Helvetica" pitchFamily="-105" charset="0"/>
              </a:rPr>
              <a:t>3.24	Ratio – including non-</a:t>
            </a:r>
            <a:r>
              <a:rPr lang="en-US" sz="3200" b="0" dirty="0" err="1" smtClean="0">
                <a:latin typeface="Helvetica" pitchFamily="-105" charset="0"/>
              </a:rPr>
              <a:t>trad</a:t>
            </a:r>
            <a:r>
              <a:rPr lang="en-US" sz="3200" b="0" dirty="0" smtClean="0">
                <a:latin typeface="Helvetica" pitchFamily="-105" charset="0"/>
              </a:rPr>
              <a:t>.</a:t>
            </a:r>
          </a:p>
          <a:p>
            <a:pPr marL="0" indent="0">
              <a:buNone/>
            </a:pPr>
            <a:endParaRPr lang="en-US" b="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47269" y="4131784"/>
            <a:ext cx="4383062" cy="211661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Helvetica" pitchFamily="-105" charset="0"/>
              </a:rPr>
              <a:t>Age Changes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18 </a:t>
            </a:r>
            <a:r>
              <a:rPr lang="en-US" sz="2800" dirty="0">
                <a:solidFill>
                  <a:srgbClr val="FFFF3E"/>
                </a:solidFill>
                <a:latin typeface="Helvetica" pitchFamily="-105" charset="0"/>
              </a:rPr>
              <a:t>but not yet </a:t>
            </a: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21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 Adult standards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March 1</a:t>
            </a:r>
            <a:r>
              <a:rPr lang="en-US" sz="3200" dirty="0">
                <a:latin typeface="Helvetica" pitchFamily="-105" charset="0"/>
              </a:rPr>
              <a:t/>
            </a:r>
            <a:br>
              <a:rPr lang="en-US" sz="3200" dirty="0">
                <a:latin typeface="Helvetica" pitchFamily="-105" charset="0"/>
              </a:rPr>
            </a:br>
            <a:endParaRPr lang="en-US" sz="3200" dirty="0">
              <a:latin typeface="Helvetica" pitchFamily="-105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1800" u="sng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05994" y="457200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Looking Ahead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74571"/>
            <a:ext cx="3581400" cy="24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47268" y="4131784"/>
            <a:ext cx="5087131" cy="2116616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Helvetica" pitchFamily="-105" charset="0"/>
              </a:rPr>
              <a:t>Cub Scout Changes!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FFFF3E"/>
                </a:solidFill>
                <a:latin typeface="Helvetica" pitchFamily="-105" charset="0"/>
              </a:rPr>
              <a:t>June 1 Launch</a:t>
            </a: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Roundtable Updates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March 14 Training</a:t>
            </a:r>
            <a:r>
              <a:rPr lang="en-US" sz="3200" dirty="0">
                <a:latin typeface="Helvetica" pitchFamily="-105" charset="0"/>
              </a:rPr>
              <a:t/>
            </a:r>
            <a:br>
              <a:rPr lang="en-US" sz="3200" dirty="0">
                <a:latin typeface="Helvetica" pitchFamily="-105" charset="0"/>
              </a:rPr>
            </a:br>
            <a:endParaRPr lang="en-US" sz="3200" dirty="0">
              <a:latin typeface="Helvetica" pitchFamily="-105" charset="0"/>
            </a:endParaRPr>
          </a:p>
          <a:p>
            <a:pPr marL="400050" lvl="1" indent="0">
              <a:buFont typeface="Arial" charset="0"/>
              <a:buNone/>
            </a:pPr>
            <a:endParaRPr lang="en-US" sz="16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2000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algn="ctr">
              <a:buFont typeface="Arial" charset="0"/>
              <a:buNone/>
            </a:pPr>
            <a:endParaRPr lang="en-US" sz="1800" u="sng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05994" y="457200"/>
            <a:ext cx="3092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Looking Ahead</a:t>
            </a:r>
            <a:endParaRPr lang="en-US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74571"/>
            <a:ext cx="3581400" cy="245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01" y="-21771"/>
            <a:ext cx="4446588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98939" y="4191000"/>
            <a:ext cx="4557712" cy="138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Vernon J. Smith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2015 HONOREE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0012" y="5615604"/>
            <a:ext cx="599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February 19 @ Westin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 rot="16200000">
            <a:off x="-1944997" y="3773798"/>
            <a:ext cx="6278624" cy="1474229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Helvetica"/>
                <a:ea typeface="ＭＳ Ｐゴシック" pitchFamily="-105" charset="-128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pitchFamily="-105" charset="0"/>
                <a:ea typeface="ＭＳ Ｐゴシック" pitchFamily="-105" charset="-128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Whitney M. Young, Jr.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Service Award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238" y="381000"/>
            <a:ext cx="6202362" cy="1018066"/>
          </a:xfrm>
        </p:spPr>
        <p:txBody>
          <a:bodyPr anchor="t"/>
          <a:lstStyle/>
          <a:p>
            <a:r>
              <a:rPr lang="en-US" sz="3600" i="1" dirty="0" smtClean="0">
                <a:solidFill>
                  <a:srgbClr val="FFFF00"/>
                </a:solidFill>
              </a:rPr>
              <a:t>Quote of the month:</a:t>
            </a:r>
            <a:endParaRPr lang="en-US" sz="3600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238" y="4805924"/>
            <a:ext cx="6278562" cy="144247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rgbClr val="FFFF00"/>
                </a:solidFill>
              </a:rPr>
              <a:t>Wayne Brock</a:t>
            </a:r>
          </a:p>
          <a:p>
            <a:pPr marL="0" indent="0" algn="ctr"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Chief Scout Executive</a:t>
            </a:r>
            <a:r>
              <a:rPr lang="en-US" sz="2000" b="0" dirty="0" smtClean="0">
                <a:solidFill>
                  <a:srgbClr val="FFFF00"/>
                </a:solidFill>
              </a:rPr>
              <a:t/>
            </a:r>
            <a:br>
              <a:rPr lang="en-US" sz="2000" b="0" dirty="0" smtClean="0">
                <a:solidFill>
                  <a:srgbClr val="FFFF00"/>
                </a:solidFill>
              </a:rPr>
            </a:br>
            <a:endParaRPr lang="en-US" sz="2000" b="0" dirty="0" smtClean="0">
              <a:solidFill>
                <a:srgbClr val="FFFF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b="0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41601" y="1399066"/>
            <a:ext cx="5968999" cy="340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continue to find new ways to be creative in sparking interest in Scouting – whether you are reaching out to a neighborhood unfamiliar with Scouting or expanding current units.”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968375" y="3940175"/>
            <a:ext cx="399415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3E"/>
                </a:solidFill>
              </a:rPr>
              <a:t>Career </a:t>
            </a:r>
            <a:br>
              <a:rPr lang="en-US" dirty="0" smtClean="0">
                <a:solidFill>
                  <a:srgbClr val="FFFF3E"/>
                </a:solidFill>
              </a:rPr>
            </a:br>
            <a:r>
              <a:rPr lang="en-US" dirty="0" smtClean="0">
                <a:solidFill>
                  <a:srgbClr val="FFFF3E"/>
                </a:solidFill>
              </a:rPr>
              <a:t>Enhancement</a:t>
            </a:r>
            <a:endParaRPr lang="en-US" dirty="0">
              <a:solidFill>
                <a:srgbClr val="FFFF3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06650" y="381000"/>
            <a:ext cx="650875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-105" charset="0"/>
              </a:rPr>
              <a:t>What are the seven keys (R’s) to recruiting volunteers? </a:t>
            </a:r>
            <a:endParaRPr lang="en-US" sz="2600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362200" y="1524000"/>
            <a:ext cx="6541029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RECRUIT the volunteers you need.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RETAIN the volunteers you have.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RECLAIM volunteers who leave Scouting.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REFER volunteers who move.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RECOGNIZE the volunteers you have.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REFUSE/REJECT volunteers who aren’t suitable.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ROTATE volunteers who need a change.</a:t>
            </a:r>
            <a: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en-US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1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Council Commissioner Basic Training</a:t>
            </a:r>
            <a:endParaRPr lang="en-US" sz="2000" dirty="0" smtClean="0">
              <a:latin typeface="Helvetica" pitchFamily="-105" charset="0"/>
            </a:endParaRPr>
          </a:p>
          <a:p>
            <a:pPr lvl="1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9" descr="JTE_Logo_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81356" y="1143000"/>
            <a:ext cx="7038844" cy="4191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22208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8238" y="381000"/>
            <a:ext cx="6507162" cy="1501160"/>
          </a:xfrm>
        </p:spPr>
        <p:txBody>
          <a:bodyPr anchor="t"/>
          <a:lstStyle/>
          <a:p>
            <a:pPr algn="ctr"/>
            <a:r>
              <a:rPr lang="en-US" sz="4800" b="0" dirty="0" smtClean="0">
                <a:solidFill>
                  <a:srgbClr val="D8252E"/>
                </a:solidFill>
                <a:latin typeface="Arial Black" panose="020B0A04020102020204" pitchFamily="34" charset="0"/>
              </a:rPr>
              <a:t>105 Years</a:t>
            </a:r>
            <a:r>
              <a:rPr lang="en-US" sz="4800" b="0" dirty="0" smtClean="0">
                <a:latin typeface="Arial Black" panose="020B0A04020102020204" pitchFamily="34" charset="0"/>
              </a:rPr>
              <a:t/>
            </a:r>
            <a:br>
              <a:rPr lang="en-US" sz="4800" b="0" dirty="0" smtClean="0">
                <a:latin typeface="Arial Black" panose="020B0A04020102020204" pitchFamily="34" charset="0"/>
              </a:rPr>
            </a:br>
            <a:r>
              <a:rPr lang="en-US" b="0" i="1" dirty="0" smtClean="0">
                <a:solidFill>
                  <a:srgbClr val="045283"/>
                </a:solidFill>
                <a:latin typeface="Arial Black" panose="020B0A04020102020204" pitchFamily="34" charset="0"/>
              </a:rPr>
              <a:t>More than 110 Million Youth</a:t>
            </a:r>
            <a:endParaRPr lang="en-US" b="0" i="1" dirty="0">
              <a:solidFill>
                <a:srgbClr val="04528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124" y="6175255"/>
            <a:ext cx="6278562" cy="5423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February 8, 2015</a:t>
            </a:r>
            <a:r>
              <a:rPr lang="en-US" sz="2000" b="0" dirty="0" smtClean="0">
                <a:solidFill>
                  <a:srgbClr val="FFFF00"/>
                </a:solidFill>
              </a:rPr>
              <a:t/>
            </a:r>
            <a:br>
              <a:rPr lang="en-US" sz="2000" b="0" dirty="0" smtClean="0">
                <a:solidFill>
                  <a:srgbClr val="FFFF00"/>
                </a:solidFill>
              </a:rPr>
            </a:br>
            <a:endParaRPr lang="en-US" sz="2000" b="0" dirty="0" smtClean="0">
              <a:solidFill>
                <a:srgbClr val="FFFF00"/>
              </a:solidFill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b="0" i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38B9C-D53A-444D-9C87-7E9126D60BD2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33800" y="2057400"/>
            <a:ext cx="3810000" cy="3810000"/>
            <a:chOff x="3733800" y="2057400"/>
            <a:chExt cx="3810000" cy="381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057400"/>
              <a:ext cx="3810000" cy="38100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257800" y="4119255"/>
              <a:ext cx="1143000" cy="71745"/>
            </a:xfrm>
            <a:prstGeom prst="rect">
              <a:avLst/>
            </a:prstGeom>
            <a:solidFill>
              <a:srgbClr val="E0E0DE"/>
            </a:solidFill>
            <a:ln>
              <a:noFill/>
            </a:ln>
            <a:effectLst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66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C9121-6021-42F3-9796-22D1DEAD90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itchFamily="-105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F1C61C4A-AB4F-4E46-BB2E-5B5A6EB2B8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Helvetica" pitchFamily="-105" charset="0"/>
              </a:rPr>
              <a:t>SPECIAL GUEST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13" y="870630"/>
            <a:ext cx="4171174" cy="57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5</a:t>
            </a:fld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7" name="Picture 6" descr="GeneralCommiss_4k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43" b="2027"/>
          <a:stretch>
            <a:fillRect/>
          </a:stretch>
        </p:blipFill>
        <p:spPr>
          <a:xfrm>
            <a:off x="3810000" y="838200"/>
            <a:ext cx="3717055" cy="384980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55838" y="5105400"/>
            <a:ext cx="6735762" cy="1096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i="1" kern="1200">
                <a:solidFill>
                  <a:srgbClr val="FFFFFF"/>
                </a:solidFill>
                <a:latin typeface="Helvetica"/>
                <a:ea typeface="ＭＳ Ｐゴシック" pitchFamily="-10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 Boyde</a:t>
            </a:r>
          </a:p>
          <a:p>
            <a:pPr marL="0" indent="0" algn="ctr">
              <a:buNone/>
            </a:pPr>
            <a:r>
              <a:rPr lang="en-US" sz="2000" b="0" dirty="0" smtClean="0">
                <a:latin typeface="Helvetica" pitchFamily="-105" charset="0"/>
              </a:rPr>
              <a:t>Assistant Council Commissioner – Training &amp; Recognition</a:t>
            </a:r>
            <a:endParaRPr lang="en-US" sz="1200" b="0" dirty="0" smtClean="0"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443287"/>
            <a:ext cx="5824728" cy="265271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Helvetica" pitchFamily="-105" charset="0"/>
              </a:rPr>
              <a:t>February 14 –  Area 2</a:t>
            </a:r>
            <a:r>
              <a:rPr lang="en-US" sz="3200" b="0" dirty="0">
                <a:latin typeface="Helvetica" pitchFamily="-105" charset="0"/>
              </a:rPr>
              <a:t/>
            </a:r>
            <a:br>
              <a:rPr lang="en-US" sz="3200" b="0" dirty="0">
                <a:latin typeface="Helvetica" pitchFamily="-105" charset="0"/>
              </a:rPr>
            </a:br>
            <a:r>
              <a:rPr lang="en-US" sz="2800" b="0" dirty="0">
                <a:latin typeface="Helvetica" pitchFamily="-105" charset="0"/>
              </a:rPr>
              <a:t>8:30 AM – BC3 Cranberry, PA 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/>
            </a:r>
            <a:br>
              <a:rPr lang="en-US" sz="2000" dirty="0" smtClean="0">
                <a:latin typeface="Helvetica" pitchFamily="-105" charset="0"/>
              </a:rPr>
            </a:b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6</a:t>
            </a:fld>
            <a:endParaRPr lang="en-US"/>
          </a:p>
        </p:txBody>
      </p:sp>
      <p:pic>
        <p:nvPicPr>
          <p:cNvPr id="6" name="Picture 5" descr="FLASH Basic Training I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8575" y="990600"/>
            <a:ext cx="2680449" cy="237744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443287"/>
            <a:ext cx="5824728" cy="265271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itchFamily="-105" charset="0"/>
              </a:rPr>
              <a:t>February 14</a:t>
            </a:r>
            <a:r>
              <a:rPr lang="en-US" sz="3200" b="0" dirty="0">
                <a:latin typeface="Helvetica" pitchFamily="-105" charset="0"/>
              </a:rPr>
              <a:t/>
            </a:r>
            <a:br>
              <a:rPr lang="en-US" sz="3200" b="0" dirty="0">
                <a:latin typeface="Helvetica" pitchFamily="-105" charset="0"/>
              </a:rPr>
            </a:br>
            <a:r>
              <a:rPr lang="en-US" sz="2800" b="0" dirty="0">
                <a:latin typeface="Helvetica" pitchFamily="-105" charset="0"/>
              </a:rPr>
              <a:t>8:30 AM – BC3 Cranberry, </a:t>
            </a:r>
            <a:r>
              <a:rPr lang="en-US" sz="2800" b="0" dirty="0" smtClean="0">
                <a:latin typeface="Helvetica" pitchFamily="-105" charset="0"/>
              </a:rPr>
              <a:t>PA</a:t>
            </a:r>
          </a:p>
          <a:p>
            <a:pPr marL="0" indent="0">
              <a:buNone/>
            </a:pPr>
            <a:endParaRPr lang="en-US" sz="1800" b="0" dirty="0">
              <a:latin typeface="Helvetica" pitchFamily="-105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  <a:t>INCLUDES COMMISSIONER TOOLS FOR ROUNDTABLES!</a:t>
            </a:r>
            <a:br>
              <a:rPr lang="en-US" sz="2800" dirty="0" smtClean="0">
                <a:solidFill>
                  <a:srgbClr val="FFFF3E"/>
                </a:solidFill>
                <a:latin typeface="Helvetica" pitchFamily="-105" charset="0"/>
              </a:rPr>
            </a:br>
            <a:r>
              <a:rPr lang="en-US" sz="2000" dirty="0" smtClean="0">
                <a:solidFill>
                  <a:srgbClr val="FFFF3E"/>
                </a:solidFill>
                <a:latin typeface="Helvetica" pitchFamily="-105" charset="0"/>
              </a:rPr>
              <a:t/>
            </a:r>
            <a:br>
              <a:rPr lang="en-US" sz="2000" dirty="0" smtClean="0">
                <a:solidFill>
                  <a:srgbClr val="FFFF3E"/>
                </a:solidFill>
                <a:latin typeface="Helvetica" pitchFamily="-105" charset="0"/>
              </a:rPr>
            </a:b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18" y="800100"/>
            <a:ext cx="3022763" cy="2743200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726436" y="3443287"/>
            <a:ext cx="5824728" cy="2652713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latin typeface="Helvetica" pitchFamily="-105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itchFamily="-105" charset="0"/>
              </a:rPr>
              <a:t>April 11 – </a:t>
            </a:r>
            <a:r>
              <a:rPr lang="en-US" sz="2000" dirty="0" smtClean="0">
                <a:latin typeface="Helvetica" pitchFamily="-105" charset="0"/>
              </a:rPr>
              <a:t>Location TBD</a:t>
            </a:r>
            <a:r>
              <a:rPr lang="en-US" sz="2800" dirty="0" smtClean="0">
                <a:latin typeface="Helvetica" pitchFamily="-105" charset="0"/>
              </a:rPr>
              <a:t/>
            </a:r>
            <a:br>
              <a:rPr lang="en-US" sz="2800" dirty="0" smtClean="0">
                <a:latin typeface="Helvetica" pitchFamily="-105" charset="0"/>
              </a:rPr>
            </a:br>
            <a:r>
              <a:rPr lang="en-US" sz="2000" dirty="0" smtClean="0">
                <a:latin typeface="Helvetica" pitchFamily="-105" charset="0"/>
              </a:rPr>
              <a:t/>
            </a:r>
            <a:br>
              <a:rPr lang="en-US" sz="2000" dirty="0" smtClean="0">
                <a:latin typeface="Helvetica" pitchFamily="-105" charset="0"/>
              </a:rPr>
            </a:br>
            <a:r>
              <a:rPr lang="en-US" sz="2800" b="0" dirty="0" smtClean="0">
                <a:latin typeface="Helvetica" pitchFamily="-105" charset="0"/>
              </a:rPr>
              <a:t/>
            </a:r>
            <a:br>
              <a:rPr lang="en-US" sz="2800" b="0" dirty="0" smtClean="0">
                <a:latin typeface="Helvetica" pitchFamily="-105" charset="0"/>
              </a:rPr>
            </a:br>
            <a:r>
              <a:rPr lang="en-US" sz="2800" dirty="0" smtClean="0">
                <a:latin typeface="Helvetica" pitchFamily="-105" charset="0"/>
              </a:rPr>
              <a:t>	</a:t>
            </a: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1">
              <a:buNone/>
            </a:pPr>
            <a:endParaRPr lang="en-US" dirty="0" smtClean="0">
              <a:latin typeface="Helvetica" pitchFamily="-105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76" y="914400"/>
            <a:ext cx="2680447" cy="2377439"/>
          </a:xfrm>
          <a:prstGeom prst="rect">
            <a:avLst/>
          </a:prstGeom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543299" y="5181600"/>
            <a:ext cx="4191000" cy="12192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Helvetica" pitchFamily="-105" charset="0"/>
            </a:endParaRPr>
          </a:p>
          <a:p>
            <a:pPr marL="0" indent="0" algn="ctr">
              <a:buNone/>
            </a:pPr>
            <a:r>
              <a:rPr lang="en-US" sz="3600" b="0" dirty="0" smtClean="0">
                <a:solidFill>
                  <a:srgbClr val="EE95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March 14, 2015</a:t>
            </a:r>
            <a:endParaRPr lang="en-US" sz="3200" b="0" dirty="0" smtClean="0">
              <a:solidFill>
                <a:srgbClr val="EE95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3">
              <a:buFont typeface="Arial" charset="0"/>
              <a:buNone/>
            </a:pPr>
            <a:endParaRPr lang="en-US" dirty="0" smtClean="0">
              <a:latin typeface="Helvetica" pitchFamily="-105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61C4A-AB4F-4E46-BB2E-5B5A6EB2B89B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 rot="16200000">
            <a:off x="-2084183" y="2846184"/>
            <a:ext cx="6278624" cy="2110257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COMMISSIONER</a:t>
            </a:r>
            <a:b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</a:b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  <a:latin typeface="Helvetica" pitchFamily="-105" charset="0"/>
              </a:rPr>
              <a:t>Training Updates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  <a:latin typeface="Helvetica" pitchFamily="-105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737" y="381000"/>
            <a:ext cx="50641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6527</TotalTime>
  <Words>361</Words>
  <Application>Microsoft Office PowerPoint</Application>
  <PresentationFormat>On-screen Show (4:3)</PresentationFormat>
  <Paragraphs>187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MS PGothic</vt:lpstr>
      <vt:lpstr>Arial</vt:lpstr>
      <vt:lpstr>Arial Black</vt:lpstr>
      <vt:lpstr>Arial Narrow</vt:lpstr>
      <vt:lpstr>Calibri</vt:lpstr>
      <vt:lpstr>Helvetica</vt:lpstr>
      <vt:lpstr>Lucida Sans Unicode</vt:lpstr>
      <vt:lpstr>Rockwell Condensed</vt:lpstr>
      <vt:lpstr>Verdana</vt:lpstr>
      <vt:lpstr>Wingdings</vt:lpstr>
      <vt:lpstr>Wingdings 2</vt:lpstr>
      <vt:lpstr>Wingdings 3</vt:lpstr>
      <vt:lpstr>Concourse</vt:lpstr>
      <vt:lpstr>4_Office Theme</vt:lpstr>
      <vt:lpstr>2_Office Theme</vt:lpstr>
      <vt:lpstr>1_Office Theme</vt:lpstr>
      <vt:lpstr>3_Office Theme</vt:lpstr>
      <vt:lpstr>5_Office Theme</vt:lpstr>
      <vt:lpstr>6_Office Theme</vt:lpstr>
      <vt:lpstr>PowerPoint Presentation</vt:lpstr>
      <vt:lpstr>Quote of the month:</vt:lpstr>
      <vt:lpstr>105 Years More than 110 Million Youth</vt:lpstr>
      <vt:lpstr>SPECIAL GUEST</vt:lpstr>
      <vt:lpstr>COMMISSIONER Training Updates</vt:lpstr>
      <vt:lpstr>COMMISSIONER Training Updates</vt:lpstr>
      <vt:lpstr>COMMISSIONER Training Updates</vt:lpstr>
      <vt:lpstr>COMMISSIONER Training Updates</vt:lpstr>
      <vt:lpstr>COMMISSIONER Training Updates</vt:lpstr>
      <vt:lpstr>PowerPoint Presentation</vt:lpstr>
      <vt:lpstr>COMMISSIONER General Updates</vt:lpstr>
      <vt:lpstr>Journey to Excellence</vt:lpstr>
      <vt:lpstr>UVTS 2014</vt:lpstr>
      <vt:lpstr>UVTS 2014</vt:lpstr>
      <vt:lpstr>UVTS 2014</vt:lpstr>
      <vt:lpstr>#1 Proirity</vt:lpstr>
      <vt:lpstr>PowerPoint Presentation</vt:lpstr>
      <vt:lpstr>PowerPoint Presentation</vt:lpstr>
      <vt:lpstr>PowerPoint Presentation</vt:lpstr>
      <vt:lpstr>Career  Enhancement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MR Marks</cp:lastModifiedBy>
  <cp:revision>631</cp:revision>
  <cp:lastPrinted>2014-04-15T05:39:41Z</cp:lastPrinted>
  <dcterms:created xsi:type="dcterms:W3CDTF">2009-05-09T14:19:45Z</dcterms:created>
  <dcterms:modified xsi:type="dcterms:W3CDTF">2015-01-20T14:00:01Z</dcterms:modified>
</cp:coreProperties>
</file>